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75" r:id="rId2"/>
    <p:sldId id="256" r:id="rId3"/>
    <p:sldId id="263" r:id="rId4"/>
    <p:sldId id="271" r:id="rId5"/>
    <p:sldId id="264" r:id="rId6"/>
    <p:sldId id="267" r:id="rId7"/>
    <p:sldId id="260" r:id="rId8"/>
    <p:sldId id="268" r:id="rId9"/>
    <p:sldId id="261" r:id="rId10"/>
    <p:sldId id="27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147" autoAdjust="0"/>
  </p:normalViewPr>
  <p:slideViewPr>
    <p:cSldViewPr>
      <p:cViewPr>
        <p:scale>
          <a:sx n="70" d="100"/>
          <a:sy n="70" d="100"/>
        </p:scale>
        <p:origin x="-2752" y="-44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141C06-2DC2-47D5-B93E-4CEA12228047}" type="datetimeFigureOut">
              <a:rPr lang="en-US" smtClean="0"/>
              <a:pPr/>
              <a:t>9/4/13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1F8C41-A4C4-42A0-8A2C-EA28E467690F}" type="slidenum">
              <a:rPr lang="en-US" smtClean="0"/>
              <a:pPr/>
              <a:t>‹#›</a:t>
            </a:fld>
            <a:endParaRPr lang="en-US"/>
          </a:p>
        </p:txBody>
      </p:sp>
    </p:spTree>
    <p:extLst>
      <p:ext uri="{BB962C8B-B14F-4D97-AF65-F5344CB8AC3E}">
        <p14:creationId xmlns:p14="http://schemas.microsoft.com/office/powerpoint/2010/main" val="16621423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 Students can discuss incidents from their lives when they did – or did not – regulate themselves adeptly.</a:t>
            </a:r>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 Less</a:t>
            </a:r>
            <a:r>
              <a:rPr lang="en-US" baseline="0" dirty="0" smtClean="0"/>
              <a:t> experienced students may need more guidance and support to understand these concepts. More experienced students may be able to explain statements and concepts using examples from their lives.</a:t>
            </a:r>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 Use materials and resources on</a:t>
            </a:r>
            <a:r>
              <a:rPr lang="en-US" baseline="0" dirty="0" smtClean="0"/>
              <a:t> 5-point scales to further supplement the lesson. This slide demonstrates how the scales are used to indicate levels or “amounts” of emotions and then match appropriate behaviors or reactions to the levels. Students with special interests can make creative use of these interests in </a:t>
            </a:r>
            <a:r>
              <a:rPr lang="en-US" baseline="0" smtClean="0"/>
              <a:t>their scales, </a:t>
            </a:r>
            <a:r>
              <a:rPr lang="en-US" baseline="0" dirty="0" smtClean="0"/>
              <a:t>for example utilizing weather, trains, or animals to describe the different levels. A rabbit or a sunny day might indicate the calmest level of a feeling and a roaring lion or a tornado would indicate the highest level. Students can also use colors – for example red for emergency level and green for calm, and then a rainbow of levels in between.</a:t>
            </a:r>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25127EC-91E5-4BBA-87C1-9BCF0AFCF965}" type="datetimeFigureOut">
              <a:rPr lang="en-US" smtClean="0"/>
              <a:pPr/>
              <a:t>9/4/13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6B39E5E-E8DC-4089-AE4B-2FBCF2A72C8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5127EC-91E5-4BBA-87C1-9BCF0AFCF965}" type="datetimeFigureOut">
              <a:rPr lang="en-US" smtClean="0"/>
              <a:pPr/>
              <a:t>9/4/13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5127EC-91E5-4BBA-87C1-9BCF0AFCF965}" type="datetimeFigureOut">
              <a:rPr lang="en-US" smtClean="0"/>
              <a:pPr/>
              <a:t>9/4/13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5127EC-91E5-4BBA-87C1-9BCF0AFCF965}" type="datetimeFigureOut">
              <a:rPr lang="en-US" smtClean="0"/>
              <a:pPr/>
              <a:t>9/4/13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25127EC-91E5-4BBA-87C1-9BCF0AFCF965}" type="datetimeFigureOut">
              <a:rPr lang="en-US" smtClean="0"/>
              <a:pPr/>
              <a:t>9/4/13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B39E5E-E8DC-4089-AE4B-2FBCF2A72C8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25127EC-91E5-4BBA-87C1-9BCF0AFCF965}" type="datetimeFigureOut">
              <a:rPr lang="en-US" smtClean="0"/>
              <a:pPr/>
              <a:t>9/4/13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25127EC-91E5-4BBA-87C1-9BCF0AFCF965}" type="datetimeFigureOut">
              <a:rPr lang="en-US" smtClean="0"/>
              <a:pPr/>
              <a:t>9/4/13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25127EC-91E5-4BBA-87C1-9BCF0AFCF965}" type="datetimeFigureOut">
              <a:rPr lang="en-US" smtClean="0"/>
              <a:pPr/>
              <a:t>9/4/13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5127EC-91E5-4BBA-87C1-9BCF0AFCF965}" type="datetimeFigureOut">
              <a:rPr lang="en-US" smtClean="0"/>
              <a:pPr/>
              <a:t>9/4/13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25127EC-91E5-4BBA-87C1-9BCF0AFCF965}" type="datetimeFigureOut">
              <a:rPr lang="en-US" smtClean="0"/>
              <a:pPr/>
              <a:t>9/4/13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25127EC-91E5-4BBA-87C1-9BCF0AFCF965}" type="datetimeFigureOut">
              <a:rPr lang="en-US" smtClean="0"/>
              <a:pPr/>
              <a:t>9/4/13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6B39E5E-E8DC-4089-AE4B-2FBCF2A72C82}"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25127EC-91E5-4BBA-87C1-9BCF0AFCF965}" type="datetimeFigureOut">
              <a:rPr lang="en-US" smtClean="0"/>
              <a:pPr/>
              <a:t>9/4/13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6B39E5E-E8DC-4089-AE4B-2FBCF2A72C8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87400" y="914400"/>
            <a:ext cx="7569200" cy="5029200"/>
          </a:xfrm>
          <a:prstGeom prst="rect">
            <a:avLst/>
          </a:prstGeom>
        </p:spPr>
      </p:pic>
      <p:sp>
        <p:nvSpPr>
          <p:cNvPr id="5" name="Rectangle 4"/>
          <p:cNvSpPr/>
          <p:nvPr/>
        </p:nvSpPr>
        <p:spPr>
          <a:xfrm>
            <a:off x="914400" y="5943600"/>
            <a:ext cx="5181600" cy="584776"/>
          </a:xfrm>
          <a:prstGeom prst="rect">
            <a:avLst/>
          </a:prstGeom>
        </p:spPr>
        <p:txBody>
          <a:bodyPr wrap="square">
            <a:spAutoFit/>
          </a:bodyPr>
          <a:lstStyle/>
          <a:p>
            <a:r>
              <a:rPr lang="en-US" sz="1600" dirty="0" err="1" smtClean="0"/>
              <a:t>Zosia</a:t>
            </a:r>
            <a:r>
              <a:rPr lang="en-US" sz="1600" dirty="0" smtClean="0"/>
              <a:t> </a:t>
            </a:r>
            <a:r>
              <a:rPr lang="en-US" sz="1600" dirty="0" err="1" smtClean="0"/>
              <a:t>Zaks</a:t>
            </a:r>
            <a:r>
              <a:rPr lang="en-US" sz="1600" dirty="0" smtClean="0"/>
              <a:t>, </a:t>
            </a:r>
            <a:r>
              <a:rPr lang="en-US" sz="1600" dirty="0" err="1" smtClean="0"/>
              <a:t>M.Ed</a:t>
            </a:r>
            <a:r>
              <a:rPr lang="en-US" sz="1600" dirty="0" smtClean="0"/>
              <a:t>, CRC</a:t>
            </a:r>
            <a:endParaRPr lang="en-US" sz="1600" dirty="0"/>
          </a:p>
          <a:p>
            <a:r>
              <a:rPr lang="en-US" sz="1600" dirty="0" smtClean="0"/>
              <a:t>© NYU ASD Nest Support Project, “Keeping it Real” 2013 </a:t>
            </a:r>
            <a:endParaRPr lang="en-US" sz="1600" dirty="0"/>
          </a:p>
        </p:txBody>
      </p:sp>
    </p:spTree>
    <p:extLst>
      <p:ext uri="{BB962C8B-B14F-4D97-AF65-F5344CB8AC3E}">
        <p14:creationId xmlns:p14="http://schemas.microsoft.com/office/powerpoint/2010/main" val="831489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457200" y="304800"/>
            <a:ext cx="8229600" cy="1066800"/>
          </a:xfrm>
        </p:spPr>
        <p:txBody>
          <a:bodyPr>
            <a:normAutofit/>
          </a:bodyPr>
          <a:lstStyle/>
          <a:p>
            <a:pPr algn="ctr"/>
            <a:r>
              <a:rPr lang="en-US" sz="3600" b="1" dirty="0" smtClean="0"/>
              <a:t>Scales for Emotions: Anxiety In Math Class</a:t>
            </a:r>
            <a:endParaRPr lang="en-US" sz="3600" b="1" dirty="0"/>
          </a:p>
        </p:txBody>
      </p:sp>
      <p:sp>
        <p:nvSpPr>
          <p:cNvPr id="146435" name="Line 3"/>
          <p:cNvSpPr>
            <a:spLocks noChangeShapeType="1"/>
          </p:cNvSpPr>
          <p:nvPr/>
        </p:nvSpPr>
        <p:spPr bwMode="auto">
          <a:xfrm>
            <a:off x="685800" y="-344488"/>
            <a:ext cx="914400" cy="0"/>
          </a:xfrm>
          <a:prstGeom prst="line">
            <a:avLst/>
          </a:prstGeom>
          <a:noFill/>
          <a:ln w="38100">
            <a:solidFill>
              <a:srgbClr val="000000"/>
            </a:solidFill>
            <a:round/>
            <a:headEnd/>
            <a:tailEnd type="triangle" w="med" len="med"/>
          </a:ln>
        </p:spPr>
        <p:txBody>
          <a:bodyPr/>
          <a:lstStyle/>
          <a:p>
            <a:endParaRPr lang="en-US"/>
          </a:p>
        </p:txBody>
      </p:sp>
      <p:sp>
        <p:nvSpPr>
          <p:cNvPr id="146436" name="Line 4"/>
          <p:cNvSpPr>
            <a:spLocks noChangeShapeType="1"/>
          </p:cNvSpPr>
          <p:nvPr/>
        </p:nvSpPr>
        <p:spPr bwMode="auto">
          <a:xfrm>
            <a:off x="685800" y="-350838"/>
            <a:ext cx="914400" cy="0"/>
          </a:xfrm>
          <a:prstGeom prst="line">
            <a:avLst/>
          </a:prstGeom>
          <a:noFill/>
          <a:ln w="38100">
            <a:solidFill>
              <a:srgbClr val="000000"/>
            </a:solidFill>
            <a:round/>
            <a:headEnd/>
            <a:tailEnd type="triangle" w="med" len="med"/>
          </a:ln>
        </p:spPr>
        <p:txBody>
          <a:bodyPr/>
          <a:lstStyle/>
          <a:p>
            <a:endParaRPr lang="en-US"/>
          </a:p>
        </p:txBody>
      </p:sp>
      <p:sp>
        <p:nvSpPr>
          <p:cNvPr id="146437" name="Line 5"/>
          <p:cNvSpPr>
            <a:spLocks noChangeShapeType="1"/>
          </p:cNvSpPr>
          <p:nvPr/>
        </p:nvSpPr>
        <p:spPr bwMode="auto">
          <a:xfrm>
            <a:off x="685800" y="-246063"/>
            <a:ext cx="914400" cy="0"/>
          </a:xfrm>
          <a:prstGeom prst="line">
            <a:avLst/>
          </a:prstGeom>
          <a:noFill/>
          <a:ln w="38100">
            <a:solidFill>
              <a:srgbClr val="000000"/>
            </a:solidFill>
            <a:round/>
            <a:headEnd/>
            <a:tailEnd type="triangle" w="med" len="med"/>
          </a:ln>
        </p:spPr>
        <p:txBody>
          <a:bodyPr/>
          <a:lstStyle/>
          <a:p>
            <a:endParaRPr lang="en-US"/>
          </a:p>
        </p:txBody>
      </p:sp>
      <p:sp>
        <p:nvSpPr>
          <p:cNvPr id="146438" name="Text Box 6"/>
          <p:cNvSpPr txBox="1">
            <a:spLocks noChangeArrowheads="1"/>
          </p:cNvSpPr>
          <p:nvPr/>
        </p:nvSpPr>
        <p:spPr bwMode="auto">
          <a:xfrm>
            <a:off x="3505200" y="5410200"/>
            <a:ext cx="5334000" cy="1033463"/>
          </a:xfrm>
          <a:prstGeom prst="rect">
            <a:avLst/>
          </a:prstGeom>
          <a:noFill/>
          <a:ln w="3175">
            <a:noFill/>
            <a:miter lim="800000"/>
            <a:headEnd/>
            <a:tailEnd/>
          </a:ln>
        </p:spPr>
        <p:txBody>
          <a:bodyPr/>
          <a:lstStyle/>
          <a:p>
            <a:pPr>
              <a:lnSpc>
                <a:spcPct val="100000"/>
              </a:lnSpc>
              <a:spcBef>
                <a:spcPct val="0"/>
              </a:spcBef>
            </a:pPr>
            <a:r>
              <a:rPr lang="en-US" b="1" dirty="0" smtClean="0"/>
              <a:t>Neutral</a:t>
            </a:r>
          </a:p>
          <a:p>
            <a:pPr>
              <a:lnSpc>
                <a:spcPct val="100000"/>
              </a:lnSpc>
              <a:spcBef>
                <a:spcPct val="0"/>
              </a:spcBef>
            </a:pPr>
            <a:r>
              <a:rPr lang="en-US" b="1" i="1" dirty="0" smtClean="0"/>
              <a:t>I’m fine. I can work on my math problems. </a:t>
            </a:r>
            <a:endParaRPr lang="en-US" b="1" i="1" dirty="0"/>
          </a:p>
        </p:txBody>
      </p:sp>
      <p:sp>
        <p:nvSpPr>
          <p:cNvPr id="146439" name="Text Box 7"/>
          <p:cNvSpPr txBox="1">
            <a:spLocks noChangeArrowheads="1"/>
          </p:cNvSpPr>
          <p:nvPr/>
        </p:nvSpPr>
        <p:spPr bwMode="auto">
          <a:xfrm>
            <a:off x="3505200" y="4267200"/>
            <a:ext cx="4800600" cy="1033463"/>
          </a:xfrm>
          <a:prstGeom prst="rect">
            <a:avLst/>
          </a:prstGeom>
          <a:noFill/>
          <a:ln w="3175">
            <a:noFill/>
            <a:miter lim="800000"/>
            <a:headEnd/>
            <a:tailEnd/>
          </a:ln>
        </p:spPr>
        <p:txBody>
          <a:bodyPr/>
          <a:lstStyle/>
          <a:p>
            <a:pPr>
              <a:lnSpc>
                <a:spcPct val="100000"/>
              </a:lnSpc>
              <a:spcBef>
                <a:spcPct val="0"/>
              </a:spcBef>
            </a:pPr>
            <a:r>
              <a:rPr lang="en-US" b="1" dirty="0" smtClean="0"/>
              <a:t>Feeling anxious!</a:t>
            </a:r>
            <a:endParaRPr lang="en-US" b="1" dirty="0"/>
          </a:p>
          <a:p>
            <a:pPr>
              <a:lnSpc>
                <a:spcPct val="100000"/>
              </a:lnSpc>
              <a:spcBef>
                <a:spcPct val="0"/>
              </a:spcBef>
            </a:pPr>
            <a:endParaRPr lang="en-US" sz="200" b="1" dirty="0"/>
          </a:p>
          <a:p>
            <a:pPr>
              <a:lnSpc>
                <a:spcPct val="100000"/>
              </a:lnSpc>
              <a:spcBef>
                <a:spcPct val="0"/>
              </a:spcBef>
            </a:pPr>
            <a:r>
              <a:rPr lang="en-US" b="1" i="1" dirty="0" smtClean="0"/>
              <a:t>I  will use my strategies to calm down.</a:t>
            </a:r>
            <a:endParaRPr lang="en-US" b="1" i="1" dirty="0"/>
          </a:p>
        </p:txBody>
      </p:sp>
      <p:sp>
        <p:nvSpPr>
          <p:cNvPr id="146440" name="Text Box 8"/>
          <p:cNvSpPr txBox="1">
            <a:spLocks noChangeArrowheads="1"/>
          </p:cNvSpPr>
          <p:nvPr/>
        </p:nvSpPr>
        <p:spPr bwMode="auto">
          <a:xfrm>
            <a:off x="3352800" y="2514600"/>
            <a:ext cx="5410200" cy="1033463"/>
          </a:xfrm>
          <a:prstGeom prst="rect">
            <a:avLst/>
          </a:prstGeom>
          <a:noFill/>
          <a:ln w="3175">
            <a:noFill/>
            <a:miter lim="800000"/>
            <a:headEnd/>
            <a:tailEnd/>
          </a:ln>
        </p:spPr>
        <p:txBody>
          <a:bodyPr/>
          <a:lstStyle/>
          <a:p>
            <a:pPr>
              <a:lnSpc>
                <a:spcPct val="100000"/>
              </a:lnSpc>
              <a:spcBef>
                <a:spcPct val="0"/>
              </a:spcBef>
            </a:pPr>
            <a:r>
              <a:rPr lang="en-US" b="1" dirty="0" smtClean="0"/>
              <a:t>Very anxious!</a:t>
            </a:r>
            <a:endParaRPr lang="en-US" b="1" dirty="0"/>
          </a:p>
          <a:p>
            <a:pPr>
              <a:lnSpc>
                <a:spcPct val="100000"/>
              </a:lnSpc>
              <a:spcBef>
                <a:spcPct val="0"/>
              </a:spcBef>
            </a:pPr>
            <a:endParaRPr lang="en-US" sz="200" b="1" dirty="0"/>
          </a:p>
          <a:p>
            <a:pPr>
              <a:lnSpc>
                <a:spcPct val="100000"/>
              </a:lnSpc>
              <a:spcBef>
                <a:spcPct val="0"/>
              </a:spcBef>
            </a:pPr>
            <a:r>
              <a:rPr lang="en-US" b="1" i="1" dirty="0" smtClean="0"/>
              <a:t>I need help to calm down.</a:t>
            </a:r>
            <a:endParaRPr lang="en-US" b="1" i="1" dirty="0"/>
          </a:p>
        </p:txBody>
      </p:sp>
      <p:sp>
        <p:nvSpPr>
          <p:cNvPr id="146441" name="Text Box 9"/>
          <p:cNvSpPr txBox="1">
            <a:spLocks noChangeArrowheads="1"/>
          </p:cNvSpPr>
          <p:nvPr/>
        </p:nvSpPr>
        <p:spPr bwMode="auto">
          <a:xfrm>
            <a:off x="3429000" y="1600200"/>
            <a:ext cx="5562600" cy="685800"/>
          </a:xfrm>
          <a:prstGeom prst="rect">
            <a:avLst/>
          </a:prstGeom>
          <a:noFill/>
          <a:ln w="3175">
            <a:noFill/>
            <a:miter lim="800000"/>
            <a:headEnd/>
            <a:tailEnd/>
          </a:ln>
        </p:spPr>
        <p:txBody>
          <a:bodyPr/>
          <a:lstStyle/>
          <a:p>
            <a:pPr>
              <a:lnSpc>
                <a:spcPct val="100000"/>
              </a:lnSpc>
              <a:spcBef>
                <a:spcPct val="0"/>
              </a:spcBef>
            </a:pPr>
            <a:r>
              <a:rPr lang="en-US" b="1" dirty="0" smtClean="0"/>
              <a:t>Emergency</a:t>
            </a:r>
            <a:r>
              <a:rPr lang="en-US" b="1" dirty="0"/>
              <a:t>!</a:t>
            </a:r>
          </a:p>
          <a:p>
            <a:pPr>
              <a:lnSpc>
                <a:spcPct val="100000"/>
              </a:lnSpc>
              <a:spcBef>
                <a:spcPct val="0"/>
              </a:spcBef>
            </a:pPr>
            <a:endParaRPr lang="en-US" sz="200" b="1" dirty="0"/>
          </a:p>
          <a:p>
            <a:pPr eaLnBrk="0" hangingPunct="0">
              <a:lnSpc>
                <a:spcPct val="100000"/>
              </a:lnSpc>
              <a:spcBef>
                <a:spcPct val="0"/>
              </a:spcBef>
            </a:pPr>
            <a:r>
              <a:rPr lang="en-US" b="1" i="1" dirty="0" smtClean="0"/>
              <a:t>I need a break immediately!</a:t>
            </a:r>
            <a:endParaRPr lang="en-US" b="1" i="1" dirty="0"/>
          </a:p>
        </p:txBody>
      </p:sp>
      <p:sp>
        <p:nvSpPr>
          <p:cNvPr id="146442" name="Rectangle 10"/>
          <p:cNvSpPr>
            <a:spLocks noChangeArrowheads="1"/>
          </p:cNvSpPr>
          <p:nvPr/>
        </p:nvSpPr>
        <p:spPr bwMode="auto">
          <a:xfrm>
            <a:off x="0" y="-846138"/>
            <a:ext cx="9144000" cy="0"/>
          </a:xfrm>
          <a:prstGeom prst="rect">
            <a:avLst/>
          </a:prstGeom>
          <a:noFill/>
          <a:ln w="9525">
            <a:noFill/>
            <a:miter lim="800000"/>
            <a:headEnd/>
            <a:tailEnd/>
          </a:ln>
          <a:effectLst/>
        </p:spPr>
        <p:txBody>
          <a:bodyPr wrap="none" anchor="ctr">
            <a:spAutoFit/>
          </a:bodyPr>
          <a:lstStyle/>
          <a:p>
            <a:endParaRPr lang="en-US"/>
          </a:p>
        </p:txBody>
      </p:sp>
      <p:sp>
        <p:nvSpPr>
          <p:cNvPr id="146443" name="Rectangle 11"/>
          <p:cNvSpPr>
            <a:spLocks noChangeArrowheads="1"/>
          </p:cNvSpPr>
          <p:nvPr/>
        </p:nvSpPr>
        <p:spPr bwMode="auto">
          <a:xfrm>
            <a:off x="0" y="-846138"/>
            <a:ext cx="2711450" cy="777875"/>
          </a:xfrm>
          <a:prstGeom prst="rect">
            <a:avLst/>
          </a:prstGeom>
          <a:noFill/>
          <a:ln w="9525">
            <a:noFill/>
            <a:miter lim="800000"/>
            <a:headEnd/>
            <a:tailEnd/>
          </a:ln>
          <a:effectLst/>
        </p:spPr>
        <p:txBody>
          <a:bodyPr wrap="none" anchor="ctr">
            <a:spAutoFit/>
          </a:bodyPr>
          <a:lstStyle/>
          <a:p>
            <a:pPr>
              <a:lnSpc>
                <a:spcPct val="100000"/>
              </a:lnSpc>
              <a:spcBef>
                <a:spcPct val="0"/>
              </a:spcBef>
            </a:pPr>
            <a:endParaRPr lang="en-US" sz="900" b="1" u="sng">
              <a:latin typeface="Arial" charset="0"/>
            </a:endParaRPr>
          </a:p>
          <a:p>
            <a:pPr eaLnBrk="0" hangingPunct="0">
              <a:lnSpc>
                <a:spcPct val="100000"/>
              </a:lnSpc>
              <a:spcBef>
                <a:spcPct val="0"/>
              </a:spcBef>
            </a:pPr>
            <a:r>
              <a:rPr lang="en-US" sz="1800" b="1" u="sng">
                <a:latin typeface="Arial" charset="0"/>
              </a:rPr>
              <a:t>Frustration Color Scale</a:t>
            </a:r>
            <a:endParaRPr lang="en-US" sz="1800">
              <a:latin typeface="Arial" charset="0"/>
            </a:endParaRPr>
          </a:p>
          <a:p>
            <a:pPr eaLnBrk="0" hangingPunct="0">
              <a:lnSpc>
                <a:spcPct val="100000"/>
              </a:lnSpc>
              <a:spcBef>
                <a:spcPct val="0"/>
              </a:spcBef>
            </a:pPr>
            <a:endParaRPr lang="en-US" sz="1800">
              <a:latin typeface="Arial" charset="0"/>
            </a:endParaRPr>
          </a:p>
        </p:txBody>
      </p:sp>
      <p:sp>
        <p:nvSpPr>
          <p:cNvPr id="146444" name="Rectangle 12"/>
          <p:cNvSpPr>
            <a:spLocks noChangeArrowheads="1"/>
          </p:cNvSpPr>
          <p:nvPr/>
        </p:nvSpPr>
        <p:spPr bwMode="auto">
          <a:xfrm>
            <a:off x="1143000" y="1212374"/>
            <a:ext cx="489236" cy="1477328"/>
          </a:xfrm>
          <a:prstGeom prst="rect">
            <a:avLst/>
          </a:prstGeom>
          <a:noFill/>
          <a:ln w="9525">
            <a:noFill/>
            <a:miter lim="800000"/>
            <a:headEnd/>
            <a:tailEnd/>
          </a:ln>
          <a:effectLst/>
        </p:spPr>
        <p:txBody>
          <a:bodyPr wrap="none" anchor="ctr">
            <a:spAutoFit/>
          </a:bodyPr>
          <a:lstStyle/>
          <a:p>
            <a:pPr>
              <a:lnSpc>
                <a:spcPct val="100000"/>
              </a:lnSpc>
              <a:spcBef>
                <a:spcPct val="0"/>
              </a:spcBef>
            </a:pPr>
            <a:r>
              <a:rPr lang="en-US" sz="7200" dirty="0" smtClean="0">
                <a:solidFill>
                  <a:srgbClr val="FF0000"/>
                </a:solidFill>
                <a:latin typeface="Angsana New" pitchFamily="18" charset="-34"/>
              </a:rPr>
              <a:t>5</a:t>
            </a:r>
            <a:endParaRPr lang="en-US" sz="900" dirty="0">
              <a:latin typeface="Arial" charset="0"/>
            </a:endParaRPr>
          </a:p>
          <a:p>
            <a:pPr eaLnBrk="0" hangingPunct="0">
              <a:lnSpc>
                <a:spcPct val="100000"/>
              </a:lnSpc>
              <a:spcBef>
                <a:spcPct val="0"/>
              </a:spcBef>
            </a:pPr>
            <a:endParaRPr lang="en-US" sz="1800" dirty="0">
              <a:latin typeface="Arial" charset="0"/>
            </a:endParaRPr>
          </a:p>
        </p:txBody>
      </p:sp>
      <p:sp>
        <p:nvSpPr>
          <p:cNvPr id="146445" name="Rectangle 13"/>
          <p:cNvSpPr>
            <a:spLocks noChangeArrowheads="1"/>
          </p:cNvSpPr>
          <p:nvPr/>
        </p:nvSpPr>
        <p:spPr bwMode="auto">
          <a:xfrm>
            <a:off x="1143000" y="990600"/>
            <a:ext cx="736600" cy="2585323"/>
          </a:xfrm>
          <a:prstGeom prst="rect">
            <a:avLst/>
          </a:prstGeom>
          <a:noFill/>
          <a:ln w="9525">
            <a:noFill/>
            <a:miter lim="800000"/>
            <a:headEnd/>
            <a:tailEnd/>
          </a:ln>
          <a:effectLst/>
        </p:spPr>
        <p:txBody>
          <a:bodyPr wrap="square" anchor="ctr">
            <a:spAutoFit/>
          </a:bodyPr>
          <a:lstStyle/>
          <a:p>
            <a:pPr>
              <a:lnSpc>
                <a:spcPct val="100000"/>
              </a:lnSpc>
              <a:spcBef>
                <a:spcPct val="0"/>
              </a:spcBef>
            </a:pPr>
            <a:endParaRPr lang="en-US" sz="7200" dirty="0">
              <a:solidFill>
                <a:srgbClr val="FF9900"/>
              </a:solidFill>
              <a:latin typeface="Angsana New" pitchFamily="18" charset="-34"/>
            </a:endParaRPr>
          </a:p>
          <a:p>
            <a:pPr eaLnBrk="0" hangingPunct="0">
              <a:lnSpc>
                <a:spcPct val="100000"/>
              </a:lnSpc>
              <a:spcBef>
                <a:spcPct val="0"/>
              </a:spcBef>
            </a:pPr>
            <a:r>
              <a:rPr lang="en-US" sz="7200" dirty="0" smtClean="0">
                <a:solidFill>
                  <a:srgbClr val="FF0000"/>
                </a:solidFill>
                <a:latin typeface="Angsana New" pitchFamily="18" charset="-34"/>
              </a:rPr>
              <a:t>4</a:t>
            </a:r>
            <a:endParaRPr lang="en-US" sz="900" dirty="0">
              <a:solidFill>
                <a:srgbClr val="FF0000"/>
              </a:solidFill>
              <a:latin typeface="Arial" charset="0"/>
            </a:endParaRPr>
          </a:p>
          <a:p>
            <a:pPr eaLnBrk="0" hangingPunct="0">
              <a:lnSpc>
                <a:spcPct val="100000"/>
              </a:lnSpc>
              <a:spcBef>
                <a:spcPct val="0"/>
              </a:spcBef>
            </a:pPr>
            <a:endParaRPr lang="en-US" sz="1800" dirty="0">
              <a:latin typeface="Arial" charset="0"/>
            </a:endParaRPr>
          </a:p>
        </p:txBody>
      </p:sp>
      <p:sp>
        <p:nvSpPr>
          <p:cNvPr id="146446" name="Rectangle 14"/>
          <p:cNvSpPr>
            <a:spLocks noChangeArrowheads="1"/>
          </p:cNvSpPr>
          <p:nvPr/>
        </p:nvSpPr>
        <p:spPr bwMode="auto">
          <a:xfrm>
            <a:off x="1143000" y="3810000"/>
            <a:ext cx="736600" cy="1463675"/>
          </a:xfrm>
          <a:prstGeom prst="rect">
            <a:avLst/>
          </a:prstGeom>
          <a:noFill/>
          <a:ln w="9525">
            <a:noFill/>
            <a:miter lim="800000"/>
            <a:headEnd/>
            <a:tailEnd/>
          </a:ln>
          <a:effectLst/>
        </p:spPr>
        <p:txBody>
          <a:bodyPr anchor="ctr">
            <a:spAutoFit/>
          </a:bodyPr>
          <a:lstStyle/>
          <a:p>
            <a:pPr>
              <a:lnSpc>
                <a:spcPct val="100000"/>
              </a:lnSpc>
              <a:spcBef>
                <a:spcPct val="0"/>
              </a:spcBef>
            </a:pPr>
            <a:r>
              <a:rPr lang="en-US" sz="7200" dirty="0" smtClean="0">
                <a:solidFill>
                  <a:srgbClr val="FF0000"/>
                </a:solidFill>
                <a:latin typeface="Angsana New" pitchFamily="18" charset="-34"/>
              </a:rPr>
              <a:t>2</a:t>
            </a:r>
            <a:endParaRPr lang="en-US" sz="900" dirty="0">
              <a:solidFill>
                <a:srgbClr val="FF0000"/>
              </a:solidFill>
              <a:latin typeface="Arial" charset="0"/>
            </a:endParaRPr>
          </a:p>
          <a:p>
            <a:pPr eaLnBrk="0" hangingPunct="0">
              <a:lnSpc>
                <a:spcPct val="100000"/>
              </a:lnSpc>
              <a:spcBef>
                <a:spcPct val="0"/>
              </a:spcBef>
            </a:pPr>
            <a:endParaRPr lang="en-US" sz="1800" dirty="0">
              <a:latin typeface="Arial" charset="0"/>
            </a:endParaRPr>
          </a:p>
        </p:txBody>
      </p:sp>
      <p:sp>
        <p:nvSpPr>
          <p:cNvPr id="146447" name="Rectangle 15"/>
          <p:cNvSpPr>
            <a:spLocks noChangeArrowheads="1"/>
          </p:cNvSpPr>
          <p:nvPr/>
        </p:nvSpPr>
        <p:spPr bwMode="auto">
          <a:xfrm>
            <a:off x="0" y="5419725"/>
            <a:ext cx="736600" cy="2286000"/>
          </a:xfrm>
          <a:prstGeom prst="rect">
            <a:avLst/>
          </a:prstGeom>
          <a:noFill/>
          <a:ln w="9525">
            <a:noFill/>
            <a:miter lim="800000"/>
            <a:headEnd/>
            <a:tailEnd/>
          </a:ln>
          <a:effectLst/>
        </p:spPr>
        <p:txBody>
          <a:bodyPr wrap="none" anchor="ctr">
            <a:spAutoFit/>
          </a:bodyPr>
          <a:lstStyle/>
          <a:p>
            <a:pPr>
              <a:lnSpc>
                <a:spcPct val="100000"/>
              </a:lnSpc>
              <a:spcBef>
                <a:spcPct val="0"/>
              </a:spcBef>
            </a:pPr>
            <a:endParaRPr lang="en-US" sz="7200">
              <a:solidFill>
                <a:srgbClr val="339966"/>
              </a:solidFill>
              <a:latin typeface="Angsana New" pitchFamily="18" charset="-34"/>
            </a:endParaRPr>
          </a:p>
          <a:p>
            <a:pPr eaLnBrk="0" hangingPunct="0">
              <a:lnSpc>
                <a:spcPct val="100000"/>
              </a:lnSpc>
              <a:spcBef>
                <a:spcPct val="0"/>
              </a:spcBef>
            </a:pPr>
            <a:r>
              <a:rPr lang="en-US" sz="7200">
                <a:solidFill>
                  <a:srgbClr val="339966"/>
                </a:solidFill>
                <a:latin typeface="Angsana New" pitchFamily="18" charset="-34"/>
              </a:rPr>
              <a:t>■</a:t>
            </a:r>
            <a:endParaRPr lang="en-US" sz="1800">
              <a:latin typeface="Arial" charset="0"/>
            </a:endParaRPr>
          </a:p>
        </p:txBody>
      </p:sp>
      <p:sp>
        <p:nvSpPr>
          <p:cNvPr id="146448" name="Line 16"/>
          <p:cNvSpPr>
            <a:spLocks noChangeShapeType="1"/>
          </p:cNvSpPr>
          <p:nvPr/>
        </p:nvSpPr>
        <p:spPr bwMode="auto">
          <a:xfrm>
            <a:off x="2209800" y="1905000"/>
            <a:ext cx="914400" cy="0"/>
          </a:xfrm>
          <a:prstGeom prst="line">
            <a:avLst/>
          </a:prstGeom>
          <a:noFill/>
          <a:ln w="38100">
            <a:solidFill>
              <a:srgbClr val="000000"/>
            </a:solidFill>
            <a:round/>
            <a:headEnd/>
            <a:tailEnd type="triangle" w="med" len="med"/>
          </a:ln>
        </p:spPr>
        <p:txBody>
          <a:bodyPr/>
          <a:lstStyle/>
          <a:p>
            <a:endParaRPr lang="en-US"/>
          </a:p>
        </p:txBody>
      </p:sp>
      <p:sp>
        <p:nvSpPr>
          <p:cNvPr id="146449" name="Rectangle 17"/>
          <p:cNvSpPr>
            <a:spLocks noChangeArrowheads="1"/>
          </p:cNvSpPr>
          <p:nvPr/>
        </p:nvSpPr>
        <p:spPr bwMode="auto">
          <a:xfrm>
            <a:off x="0" y="2286000"/>
            <a:ext cx="9144000" cy="0"/>
          </a:xfrm>
          <a:prstGeom prst="rect">
            <a:avLst/>
          </a:prstGeom>
          <a:noFill/>
          <a:ln w="9525">
            <a:noFill/>
            <a:miter lim="800000"/>
            <a:headEnd/>
            <a:tailEnd/>
          </a:ln>
          <a:effectLst/>
        </p:spPr>
        <p:txBody>
          <a:bodyPr wrap="none" anchor="ctr">
            <a:spAutoFit/>
          </a:bodyPr>
          <a:lstStyle/>
          <a:p>
            <a:endParaRPr lang="en-US"/>
          </a:p>
        </p:txBody>
      </p:sp>
      <p:sp>
        <p:nvSpPr>
          <p:cNvPr id="146450" name="Rectangle 18"/>
          <p:cNvSpPr>
            <a:spLocks noChangeArrowheads="1"/>
          </p:cNvSpPr>
          <p:nvPr/>
        </p:nvSpPr>
        <p:spPr bwMode="auto">
          <a:xfrm>
            <a:off x="1143000" y="3722638"/>
            <a:ext cx="489236" cy="2308324"/>
          </a:xfrm>
          <a:prstGeom prst="rect">
            <a:avLst/>
          </a:prstGeom>
          <a:noFill/>
          <a:ln w="9525">
            <a:noFill/>
            <a:miter lim="800000"/>
            <a:headEnd/>
            <a:tailEnd/>
          </a:ln>
          <a:effectLst/>
        </p:spPr>
        <p:txBody>
          <a:bodyPr wrap="none" anchor="ctr">
            <a:spAutoFit/>
          </a:bodyPr>
          <a:lstStyle/>
          <a:p>
            <a:pPr>
              <a:lnSpc>
                <a:spcPct val="100000"/>
              </a:lnSpc>
              <a:spcBef>
                <a:spcPct val="0"/>
              </a:spcBef>
            </a:pPr>
            <a:endParaRPr lang="en-US" sz="7200" dirty="0">
              <a:solidFill>
                <a:srgbClr val="339966"/>
              </a:solidFill>
              <a:latin typeface="Angsana New" pitchFamily="18" charset="-34"/>
            </a:endParaRPr>
          </a:p>
          <a:p>
            <a:pPr eaLnBrk="0" hangingPunct="0">
              <a:lnSpc>
                <a:spcPct val="100000"/>
              </a:lnSpc>
              <a:spcBef>
                <a:spcPct val="0"/>
              </a:spcBef>
            </a:pPr>
            <a:r>
              <a:rPr lang="en-US" sz="7200" dirty="0" smtClean="0">
                <a:solidFill>
                  <a:srgbClr val="FF0000"/>
                </a:solidFill>
                <a:latin typeface="Angsana New" pitchFamily="18" charset="-34"/>
              </a:rPr>
              <a:t>1</a:t>
            </a:r>
            <a:endParaRPr lang="en-US" sz="1800" dirty="0">
              <a:solidFill>
                <a:srgbClr val="FF0000"/>
              </a:solidFill>
              <a:latin typeface="Arial" charset="0"/>
            </a:endParaRPr>
          </a:p>
        </p:txBody>
      </p:sp>
      <p:sp>
        <p:nvSpPr>
          <p:cNvPr id="146451" name="Line 19"/>
          <p:cNvSpPr>
            <a:spLocks noChangeShapeType="1"/>
          </p:cNvSpPr>
          <p:nvPr/>
        </p:nvSpPr>
        <p:spPr bwMode="auto">
          <a:xfrm>
            <a:off x="2209800" y="2895600"/>
            <a:ext cx="914400" cy="0"/>
          </a:xfrm>
          <a:prstGeom prst="line">
            <a:avLst/>
          </a:prstGeom>
          <a:noFill/>
          <a:ln w="38100">
            <a:solidFill>
              <a:srgbClr val="000000"/>
            </a:solidFill>
            <a:round/>
            <a:headEnd/>
            <a:tailEnd type="triangle" w="med" len="med"/>
          </a:ln>
        </p:spPr>
        <p:txBody>
          <a:bodyPr/>
          <a:lstStyle/>
          <a:p>
            <a:endParaRPr lang="en-US"/>
          </a:p>
        </p:txBody>
      </p:sp>
      <p:sp>
        <p:nvSpPr>
          <p:cNvPr id="146452" name="Line 20"/>
          <p:cNvSpPr>
            <a:spLocks noChangeShapeType="1"/>
          </p:cNvSpPr>
          <p:nvPr/>
        </p:nvSpPr>
        <p:spPr bwMode="auto">
          <a:xfrm>
            <a:off x="2286000" y="4572000"/>
            <a:ext cx="914400" cy="0"/>
          </a:xfrm>
          <a:prstGeom prst="line">
            <a:avLst/>
          </a:prstGeom>
          <a:noFill/>
          <a:ln w="38100">
            <a:solidFill>
              <a:srgbClr val="000000"/>
            </a:solidFill>
            <a:round/>
            <a:headEnd/>
            <a:tailEnd type="triangle" w="med" len="med"/>
          </a:ln>
        </p:spPr>
        <p:txBody>
          <a:bodyPr/>
          <a:lstStyle/>
          <a:p>
            <a:endParaRPr lang="en-US"/>
          </a:p>
        </p:txBody>
      </p:sp>
      <p:sp>
        <p:nvSpPr>
          <p:cNvPr id="146453" name="Line 21"/>
          <p:cNvSpPr>
            <a:spLocks noChangeShapeType="1"/>
          </p:cNvSpPr>
          <p:nvPr/>
        </p:nvSpPr>
        <p:spPr bwMode="auto">
          <a:xfrm>
            <a:off x="2362200" y="5638800"/>
            <a:ext cx="914400" cy="0"/>
          </a:xfrm>
          <a:prstGeom prst="line">
            <a:avLst/>
          </a:prstGeom>
          <a:noFill/>
          <a:ln w="38100">
            <a:solidFill>
              <a:srgbClr val="000000"/>
            </a:solidFill>
            <a:round/>
            <a:headEnd/>
            <a:tailEnd type="triangle" w="med" len="med"/>
          </a:ln>
        </p:spPr>
        <p:txBody>
          <a:bodyPr/>
          <a:lstStyle/>
          <a:p>
            <a:endParaRPr lang="en-US"/>
          </a:p>
        </p:txBody>
      </p:sp>
      <p:sp>
        <p:nvSpPr>
          <p:cNvPr id="22" name="Rectangle 14"/>
          <p:cNvSpPr>
            <a:spLocks noChangeArrowheads="1"/>
          </p:cNvSpPr>
          <p:nvPr/>
        </p:nvSpPr>
        <p:spPr bwMode="auto">
          <a:xfrm>
            <a:off x="1143000" y="2971800"/>
            <a:ext cx="685800" cy="1463675"/>
          </a:xfrm>
          <a:prstGeom prst="rect">
            <a:avLst/>
          </a:prstGeom>
          <a:noFill/>
          <a:ln w="9525">
            <a:noFill/>
            <a:miter lim="800000"/>
            <a:headEnd/>
            <a:tailEnd/>
          </a:ln>
          <a:effectLst/>
        </p:spPr>
        <p:txBody>
          <a:bodyPr wrap="square" anchor="ctr">
            <a:spAutoFit/>
          </a:bodyPr>
          <a:lstStyle/>
          <a:p>
            <a:pPr>
              <a:lnSpc>
                <a:spcPct val="100000"/>
              </a:lnSpc>
              <a:spcBef>
                <a:spcPct val="0"/>
              </a:spcBef>
            </a:pPr>
            <a:r>
              <a:rPr lang="en-US" sz="7200" dirty="0" smtClean="0">
                <a:solidFill>
                  <a:srgbClr val="FF0000"/>
                </a:solidFill>
                <a:latin typeface="Angsana New" pitchFamily="18" charset="-34"/>
              </a:rPr>
              <a:t>3</a:t>
            </a:r>
            <a:endParaRPr lang="en-US" sz="900" dirty="0">
              <a:solidFill>
                <a:srgbClr val="FF0000"/>
              </a:solidFill>
              <a:latin typeface="Arial" charset="0"/>
            </a:endParaRPr>
          </a:p>
          <a:p>
            <a:pPr eaLnBrk="0" hangingPunct="0">
              <a:lnSpc>
                <a:spcPct val="100000"/>
              </a:lnSpc>
              <a:spcBef>
                <a:spcPct val="0"/>
              </a:spcBef>
            </a:pPr>
            <a:endParaRPr lang="en-US" sz="1800" dirty="0">
              <a:latin typeface="Arial" charset="0"/>
            </a:endParaRPr>
          </a:p>
        </p:txBody>
      </p:sp>
      <p:sp>
        <p:nvSpPr>
          <p:cNvPr id="23" name="Line 19"/>
          <p:cNvSpPr>
            <a:spLocks noChangeShapeType="1"/>
          </p:cNvSpPr>
          <p:nvPr/>
        </p:nvSpPr>
        <p:spPr bwMode="auto">
          <a:xfrm>
            <a:off x="2209800" y="3733800"/>
            <a:ext cx="914400" cy="0"/>
          </a:xfrm>
          <a:prstGeom prst="line">
            <a:avLst/>
          </a:prstGeom>
          <a:noFill/>
          <a:ln w="38100">
            <a:solidFill>
              <a:srgbClr val="000000"/>
            </a:solidFill>
            <a:round/>
            <a:headEnd/>
            <a:tailEnd type="triangle" w="med" len="med"/>
          </a:ln>
        </p:spPr>
        <p:txBody>
          <a:bodyPr/>
          <a:lstStyle/>
          <a:p>
            <a:endParaRPr lang="en-US"/>
          </a:p>
        </p:txBody>
      </p:sp>
      <p:sp>
        <p:nvSpPr>
          <p:cNvPr id="24" name="Text Box 7"/>
          <p:cNvSpPr txBox="1">
            <a:spLocks noChangeArrowheads="1"/>
          </p:cNvSpPr>
          <p:nvPr/>
        </p:nvSpPr>
        <p:spPr bwMode="auto">
          <a:xfrm>
            <a:off x="3505200" y="3429000"/>
            <a:ext cx="5638800" cy="1033463"/>
          </a:xfrm>
          <a:prstGeom prst="rect">
            <a:avLst/>
          </a:prstGeom>
          <a:noFill/>
          <a:ln w="3175">
            <a:noFill/>
            <a:miter lim="800000"/>
            <a:headEnd/>
            <a:tailEnd/>
          </a:ln>
        </p:spPr>
        <p:txBody>
          <a:bodyPr/>
          <a:lstStyle/>
          <a:p>
            <a:pPr>
              <a:lnSpc>
                <a:spcPct val="100000"/>
              </a:lnSpc>
              <a:spcBef>
                <a:spcPct val="0"/>
              </a:spcBef>
            </a:pPr>
            <a:r>
              <a:rPr lang="en-US" b="1" dirty="0" smtClean="0"/>
              <a:t>A bit more anxious!</a:t>
            </a:r>
            <a:endParaRPr lang="en-US" b="1" dirty="0"/>
          </a:p>
          <a:p>
            <a:pPr>
              <a:lnSpc>
                <a:spcPct val="100000"/>
              </a:lnSpc>
              <a:spcBef>
                <a:spcPct val="0"/>
              </a:spcBef>
            </a:pPr>
            <a:endParaRPr lang="en-US" sz="200" b="1" dirty="0"/>
          </a:p>
          <a:p>
            <a:pPr>
              <a:lnSpc>
                <a:spcPct val="100000"/>
              </a:lnSpc>
              <a:spcBef>
                <a:spcPct val="0"/>
              </a:spcBef>
            </a:pPr>
            <a:r>
              <a:rPr lang="en-US" b="1" i="1" dirty="0" smtClean="0"/>
              <a:t>I’ll keep trying my strategies for calming down.</a:t>
            </a:r>
            <a:endParaRPr lang="en-US" b="1" i="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normAutofit/>
          </a:bodyPr>
          <a:lstStyle/>
          <a:p>
            <a:pPr algn="ctr"/>
            <a:r>
              <a:rPr lang="en-US" sz="3600" b="1" dirty="0" smtClean="0"/>
              <a:t>Enrichment Activities</a:t>
            </a:r>
            <a:endParaRPr lang="en-US" sz="3600" b="1" dirty="0"/>
          </a:p>
        </p:txBody>
      </p:sp>
      <p:sp>
        <p:nvSpPr>
          <p:cNvPr id="3" name="Content Placeholder 2"/>
          <p:cNvSpPr>
            <a:spLocks noGrp="1"/>
          </p:cNvSpPr>
          <p:nvPr>
            <p:ph idx="1"/>
          </p:nvPr>
        </p:nvSpPr>
        <p:spPr>
          <a:xfrm>
            <a:off x="457200" y="2362200"/>
            <a:ext cx="8229600" cy="3962400"/>
          </a:xfrm>
        </p:spPr>
        <p:txBody>
          <a:bodyPr>
            <a:normAutofit/>
          </a:bodyPr>
          <a:lstStyle/>
          <a:p>
            <a:r>
              <a:rPr lang="en-US" sz="2400" dirty="0" smtClean="0">
                <a:latin typeface="+mj-lt"/>
              </a:rPr>
              <a:t>Please refer to the Lesson 3 Block 3: Enrichment Activity Sheet for activity suggestions and details.</a:t>
            </a:r>
            <a:endParaRPr lang="en-US" sz="2400" dirty="0">
              <a:latin typeface="+mj-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Keeping </a:t>
            </a:r>
            <a:r>
              <a:rPr lang="en-US" dirty="0" smtClean="0"/>
              <a:t>It Real</a:t>
            </a:r>
            <a:endParaRPr lang="en-US" dirty="0"/>
          </a:p>
        </p:txBody>
      </p:sp>
      <p:sp>
        <p:nvSpPr>
          <p:cNvPr id="3" name="Subtitle 2"/>
          <p:cNvSpPr>
            <a:spLocks noGrp="1"/>
          </p:cNvSpPr>
          <p:nvPr>
            <p:ph type="subTitle" idx="1"/>
          </p:nvPr>
        </p:nvSpPr>
        <p:spPr/>
        <p:txBody>
          <a:bodyPr/>
          <a:lstStyle/>
          <a:p>
            <a:r>
              <a:rPr lang="en-US" dirty="0" smtClean="0">
                <a:latin typeface="+mj-lt"/>
              </a:rPr>
              <a:t>Self-Advocacy: Lesson Three</a:t>
            </a:r>
          </a:p>
          <a:p>
            <a:r>
              <a:rPr lang="en-US" dirty="0" smtClean="0">
                <a:latin typeface="+mj-lt"/>
              </a:rPr>
              <a:t>Regulation Issues and Self-Advocacy</a:t>
            </a:r>
            <a:endParaRPr lang="en-US" dirty="0">
              <a:latin typeface="+mj-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txBody>
          <a:bodyPr>
            <a:noAutofit/>
          </a:bodyPr>
          <a:lstStyle/>
          <a:p>
            <a:pPr algn="ctr"/>
            <a:r>
              <a:rPr lang="en-US" sz="3600" b="1" dirty="0" smtClean="0"/>
              <a:t>Regulation Issues: Definition</a:t>
            </a:r>
            <a:endParaRPr lang="en-US" sz="3600" b="1" dirty="0"/>
          </a:p>
        </p:txBody>
      </p:sp>
      <p:sp>
        <p:nvSpPr>
          <p:cNvPr id="3" name="Content Placeholder 2"/>
          <p:cNvSpPr>
            <a:spLocks noGrp="1"/>
          </p:cNvSpPr>
          <p:nvPr>
            <p:ph idx="1"/>
          </p:nvPr>
        </p:nvSpPr>
        <p:spPr>
          <a:xfrm>
            <a:off x="457200" y="2209800"/>
            <a:ext cx="8229600" cy="4114800"/>
          </a:xfrm>
        </p:spPr>
        <p:txBody>
          <a:bodyPr>
            <a:normAutofit/>
          </a:bodyPr>
          <a:lstStyle/>
          <a:p>
            <a:r>
              <a:rPr lang="en-US" dirty="0" smtClean="0">
                <a:latin typeface="+mj-lt"/>
              </a:rPr>
              <a:t>Your brain makes decisions every single second.</a:t>
            </a:r>
          </a:p>
          <a:p>
            <a:endParaRPr lang="en-US" sz="1200" dirty="0" smtClean="0">
              <a:latin typeface="+mj-lt"/>
            </a:endParaRPr>
          </a:p>
          <a:p>
            <a:r>
              <a:rPr lang="en-US" dirty="0" smtClean="0">
                <a:latin typeface="+mj-lt"/>
              </a:rPr>
              <a:t>Based on events, your brain adjusts your behavior to match the situation.</a:t>
            </a:r>
          </a:p>
          <a:p>
            <a:endParaRPr lang="en-US" sz="1200" dirty="0" smtClean="0">
              <a:latin typeface="+mj-lt"/>
            </a:endParaRPr>
          </a:p>
          <a:p>
            <a:r>
              <a:rPr lang="en-US" dirty="0" smtClean="0">
                <a:latin typeface="+mj-lt"/>
              </a:rPr>
              <a:t>This is how your brain manages or “regulates” emotions like anger or physical states like hunger.</a:t>
            </a:r>
          </a:p>
          <a:p>
            <a:pPr>
              <a:buNone/>
            </a:pPr>
            <a:endParaRPr lang="en-US" sz="1200" b="1" dirty="0" smtClean="0">
              <a:latin typeface="+mj-lt"/>
            </a:endParaRPr>
          </a:p>
          <a:p>
            <a:pPr>
              <a:buNone/>
            </a:pPr>
            <a:endParaRPr lang="en-US" sz="1200" b="1" dirty="0" smtClean="0">
              <a:latin typeface="+mj-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a:bodyPr>
          <a:lstStyle/>
          <a:p>
            <a:pPr algn="ctr"/>
            <a:r>
              <a:rPr lang="en-US" sz="3600" b="1" dirty="0" smtClean="0"/>
              <a:t>The Regulation Process</a:t>
            </a:r>
            <a:endParaRPr lang="en-US" sz="3600" b="1" dirty="0"/>
          </a:p>
        </p:txBody>
      </p:sp>
      <p:sp>
        <p:nvSpPr>
          <p:cNvPr id="3" name="Content Placeholder 2"/>
          <p:cNvSpPr>
            <a:spLocks noGrp="1"/>
          </p:cNvSpPr>
          <p:nvPr>
            <p:ph idx="1"/>
          </p:nvPr>
        </p:nvSpPr>
        <p:spPr/>
        <p:txBody>
          <a:bodyPr/>
          <a:lstStyle/>
          <a:p>
            <a:pPr marL="514350" indent="-514350">
              <a:buNone/>
            </a:pPr>
            <a:r>
              <a:rPr lang="en-US" b="1" dirty="0" smtClean="0">
                <a:latin typeface="+mj-lt"/>
              </a:rPr>
              <a:t>(1) You drop your ice cream </a:t>
            </a:r>
          </a:p>
          <a:p>
            <a:pPr marL="514350" indent="-514350">
              <a:buNone/>
            </a:pPr>
            <a:endParaRPr lang="en-US" b="1" dirty="0" smtClean="0">
              <a:latin typeface="+mj-lt"/>
            </a:endParaRPr>
          </a:p>
          <a:p>
            <a:pPr marL="514350" indent="-514350">
              <a:buNone/>
            </a:pPr>
            <a:endParaRPr lang="en-US" b="1" dirty="0" smtClean="0">
              <a:latin typeface="+mj-lt"/>
            </a:endParaRPr>
          </a:p>
          <a:p>
            <a:pPr marL="514350" indent="-514350">
              <a:buNone/>
            </a:pPr>
            <a:endParaRPr lang="en-US" b="1" dirty="0" smtClean="0">
              <a:latin typeface="+mj-lt"/>
            </a:endParaRPr>
          </a:p>
          <a:p>
            <a:pPr marL="514350" indent="-514350">
              <a:buNone/>
            </a:pPr>
            <a:r>
              <a:rPr lang="en-US" b="1" dirty="0" smtClean="0">
                <a:latin typeface="+mj-lt"/>
              </a:rPr>
              <a:t>(2) Brain interprets    </a:t>
            </a:r>
          </a:p>
          <a:p>
            <a:pPr marL="514350" indent="-514350">
              <a:buNone/>
            </a:pPr>
            <a:endParaRPr lang="en-US" b="1" dirty="0" smtClean="0">
              <a:latin typeface="+mj-lt"/>
            </a:endParaRPr>
          </a:p>
          <a:p>
            <a:pPr marL="514350" indent="-514350">
              <a:buNone/>
            </a:pPr>
            <a:endParaRPr lang="en-US" b="1" dirty="0" smtClean="0">
              <a:latin typeface="+mj-lt"/>
            </a:endParaRPr>
          </a:p>
          <a:p>
            <a:pPr marL="514350" indent="-514350">
              <a:buNone/>
            </a:pPr>
            <a:endParaRPr lang="en-US" b="1" dirty="0" smtClean="0">
              <a:latin typeface="+mj-lt"/>
            </a:endParaRPr>
          </a:p>
          <a:p>
            <a:pPr marL="514350" indent="-514350">
              <a:buNone/>
            </a:pPr>
            <a:r>
              <a:rPr lang="en-US" b="1" dirty="0" smtClean="0">
                <a:latin typeface="+mj-lt"/>
              </a:rPr>
              <a:t>(3) Do you cry or buy a new one?          </a:t>
            </a:r>
          </a:p>
          <a:p>
            <a:endParaRPr lang="en-US" dirty="0"/>
          </a:p>
        </p:txBody>
      </p:sp>
      <p:pic>
        <p:nvPicPr>
          <p:cNvPr id="4" name="Picture 3" descr="icecream.DROPPED.jpg"/>
          <p:cNvPicPr>
            <a:picLocks noChangeAspect="1"/>
          </p:cNvPicPr>
          <p:nvPr/>
        </p:nvPicPr>
        <p:blipFill>
          <a:blip r:embed="rId2" cstate="print"/>
          <a:stretch>
            <a:fillRect/>
          </a:stretch>
        </p:blipFill>
        <p:spPr>
          <a:xfrm>
            <a:off x="4724400" y="1828800"/>
            <a:ext cx="1097280" cy="1463040"/>
          </a:xfrm>
          <a:prstGeom prst="rect">
            <a:avLst/>
          </a:prstGeom>
        </p:spPr>
      </p:pic>
      <p:pic>
        <p:nvPicPr>
          <p:cNvPr id="5" name="Picture 4" descr="brain.gif"/>
          <p:cNvPicPr>
            <a:picLocks noChangeAspect="1"/>
          </p:cNvPicPr>
          <p:nvPr/>
        </p:nvPicPr>
        <p:blipFill>
          <a:blip r:embed="rId3" cstate="print"/>
          <a:stretch>
            <a:fillRect/>
          </a:stretch>
        </p:blipFill>
        <p:spPr>
          <a:xfrm>
            <a:off x="3124200" y="3810000"/>
            <a:ext cx="1587999" cy="1280160"/>
          </a:xfrm>
          <a:prstGeom prst="rect">
            <a:avLst/>
          </a:prstGeom>
        </p:spPr>
      </p:pic>
      <p:sp>
        <p:nvSpPr>
          <p:cNvPr id="6" name="Cloud Callout 5"/>
          <p:cNvSpPr/>
          <p:nvPr/>
        </p:nvSpPr>
        <p:spPr>
          <a:xfrm>
            <a:off x="4572000" y="3581400"/>
            <a:ext cx="1447800" cy="612648"/>
          </a:xfrm>
          <a:prstGeom prst="cloudCallout">
            <a:avLst>
              <a:gd name="adj1" fmla="val -43639"/>
              <a:gd name="adj2" fmla="val 8440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accent2">
                  <a:lumMod val="75000"/>
                </a:schemeClr>
              </a:solidFill>
              <a:latin typeface="Arial Narrow" pitchFamily="34" charset="0"/>
            </a:endParaRPr>
          </a:p>
          <a:p>
            <a:pPr algn="ctr"/>
            <a:r>
              <a:rPr lang="en-US" b="1" dirty="0" smtClean="0">
                <a:solidFill>
                  <a:schemeClr val="accent2">
                    <a:lumMod val="75000"/>
                  </a:schemeClr>
                </a:solidFill>
                <a:latin typeface="Arial Narrow" pitchFamily="34" charset="0"/>
              </a:rPr>
              <a:t>Oh no!</a:t>
            </a:r>
          </a:p>
          <a:p>
            <a:pPr algn="ctr"/>
            <a:endParaRPr lang="en-US" dirty="0">
              <a:solidFill>
                <a:schemeClr val="accent2">
                  <a:lumMod val="75000"/>
                </a:schemeClr>
              </a:solidFill>
              <a:latin typeface="Arial Narrow" pitchFamily="34" charset="0"/>
            </a:endParaRPr>
          </a:p>
        </p:txBody>
      </p:sp>
      <p:pic>
        <p:nvPicPr>
          <p:cNvPr id="7" name="Picture 6" descr="scale.jpg"/>
          <p:cNvPicPr>
            <a:picLocks noChangeAspect="1"/>
          </p:cNvPicPr>
          <p:nvPr/>
        </p:nvPicPr>
        <p:blipFill>
          <a:blip r:embed="rId4" cstate="print"/>
          <a:stretch>
            <a:fillRect/>
          </a:stretch>
        </p:blipFill>
        <p:spPr>
          <a:xfrm>
            <a:off x="5562600" y="5029200"/>
            <a:ext cx="1766453" cy="13716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a:bodyPr>
          <a:lstStyle/>
          <a:p>
            <a:pPr algn="ctr"/>
            <a:r>
              <a:rPr lang="en-US" sz="3600" b="1" dirty="0" smtClean="0"/>
              <a:t>Regulation Issues</a:t>
            </a:r>
            <a:endParaRPr lang="en-US" sz="3600" b="1" dirty="0"/>
          </a:p>
        </p:txBody>
      </p:sp>
      <p:sp>
        <p:nvSpPr>
          <p:cNvPr id="3" name="Content Placeholder 2"/>
          <p:cNvSpPr>
            <a:spLocks noGrp="1"/>
          </p:cNvSpPr>
          <p:nvPr>
            <p:ph idx="1"/>
          </p:nvPr>
        </p:nvSpPr>
        <p:spPr>
          <a:xfrm>
            <a:off x="457200" y="1828800"/>
            <a:ext cx="8229600" cy="4495800"/>
          </a:xfrm>
        </p:spPr>
        <p:txBody>
          <a:bodyPr>
            <a:normAutofit/>
          </a:bodyPr>
          <a:lstStyle/>
          <a:p>
            <a:r>
              <a:rPr lang="en-US" dirty="0" smtClean="0">
                <a:latin typeface="+mj-lt"/>
              </a:rPr>
              <a:t>Sometimes the brain doesn’t match reactions to the situation so well. </a:t>
            </a:r>
          </a:p>
          <a:p>
            <a:endParaRPr lang="en-US" sz="1200" dirty="0" smtClean="0">
              <a:latin typeface="+mj-lt"/>
            </a:endParaRPr>
          </a:p>
          <a:p>
            <a:r>
              <a:rPr lang="en-US" dirty="0" smtClean="0">
                <a:latin typeface="+mj-lt"/>
              </a:rPr>
              <a:t>You might feel extremely angry over a minor issue like dropping a box of paper clips. </a:t>
            </a:r>
          </a:p>
          <a:p>
            <a:endParaRPr lang="en-US" sz="1200" dirty="0" smtClean="0">
              <a:latin typeface="+mj-lt"/>
            </a:endParaRPr>
          </a:p>
          <a:p>
            <a:r>
              <a:rPr lang="en-US" dirty="0" smtClean="0">
                <a:latin typeface="+mj-lt"/>
              </a:rPr>
              <a:t>Difficulties with regulation can cause under-reactions or over-reactions. </a:t>
            </a:r>
          </a:p>
          <a:p>
            <a:endParaRPr lang="en-US" dirty="0" smtClean="0">
              <a:latin typeface="+mj-lt"/>
            </a:endParaRP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txBody>
          <a:bodyPr>
            <a:normAutofit/>
          </a:bodyPr>
          <a:lstStyle/>
          <a:p>
            <a:pPr algn="ctr"/>
            <a:r>
              <a:rPr lang="en-US" sz="3600" b="1" dirty="0" smtClean="0"/>
              <a:t>Social Narrative: Regulation - Upset</a:t>
            </a:r>
            <a:endParaRPr lang="en-US" sz="3600" b="1" dirty="0"/>
          </a:p>
        </p:txBody>
      </p:sp>
      <p:pic>
        <p:nvPicPr>
          <p:cNvPr id="4" name="Content Placeholder 3" descr="Lesson3.Narrative.Regulation.Cropped.jpg"/>
          <p:cNvPicPr>
            <a:picLocks noGrp="1" noChangeAspect="1"/>
          </p:cNvPicPr>
          <p:nvPr>
            <p:ph idx="1"/>
          </p:nvPr>
        </p:nvPicPr>
        <p:blipFill>
          <a:blip r:embed="rId3" cstate="print"/>
          <a:stretch>
            <a:fillRect/>
          </a:stretch>
        </p:blipFill>
        <p:spPr>
          <a:xfrm>
            <a:off x="1" y="1645920"/>
            <a:ext cx="9144000" cy="521208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229600" cy="685800"/>
          </a:xfrm>
        </p:spPr>
        <p:txBody>
          <a:bodyPr>
            <a:normAutofit/>
          </a:bodyPr>
          <a:lstStyle/>
          <a:p>
            <a:pPr algn="ctr"/>
            <a:r>
              <a:rPr lang="en-US" sz="3600" b="1" dirty="0" smtClean="0"/>
              <a:t>Exploration: Regulation Issues</a:t>
            </a:r>
            <a:endParaRPr lang="en-US" sz="3600" b="1" dirty="0"/>
          </a:p>
        </p:txBody>
      </p:sp>
      <p:sp>
        <p:nvSpPr>
          <p:cNvPr id="3" name="Content Placeholder 2"/>
          <p:cNvSpPr>
            <a:spLocks noGrp="1"/>
          </p:cNvSpPr>
          <p:nvPr>
            <p:ph idx="1"/>
          </p:nvPr>
        </p:nvSpPr>
        <p:spPr>
          <a:xfrm>
            <a:off x="457200" y="1752600"/>
            <a:ext cx="8229600" cy="4191000"/>
          </a:xfrm>
        </p:spPr>
        <p:txBody>
          <a:bodyPr>
            <a:normAutofit/>
          </a:bodyPr>
          <a:lstStyle/>
          <a:p>
            <a:r>
              <a:rPr lang="en-US" dirty="0" smtClean="0">
                <a:latin typeface="+mj-lt"/>
              </a:rPr>
              <a:t>Describe a time when you were very angry. </a:t>
            </a:r>
          </a:p>
          <a:p>
            <a:endParaRPr lang="en-US" sz="1200" dirty="0" smtClean="0">
              <a:latin typeface="+mj-lt"/>
            </a:endParaRPr>
          </a:p>
          <a:p>
            <a:r>
              <a:rPr lang="en-US" dirty="0" smtClean="0">
                <a:latin typeface="+mj-lt"/>
              </a:rPr>
              <a:t>Here are some questions to explore: </a:t>
            </a:r>
          </a:p>
          <a:p>
            <a:pPr lvl="1">
              <a:buFont typeface="Wingdings" pitchFamily="2" charset="2"/>
              <a:buChar char="Ø"/>
            </a:pPr>
            <a:r>
              <a:rPr lang="en-US" dirty="0" smtClean="0">
                <a:latin typeface="+mj-lt"/>
              </a:rPr>
              <a:t>What happened? </a:t>
            </a:r>
          </a:p>
          <a:p>
            <a:pPr lvl="1">
              <a:buFont typeface="Wingdings" pitchFamily="2" charset="2"/>
              <a:buChar char="Ø"/>
            </a:pPr>
            <a:r>
              <a:rPr lang="en-US" dirty="0" smtClean="0">
                <a:latin typeface="+mj-lt"/>
              </a:rPr>
              <a:t>Did you have the right amount of anger for the situation?</a:t>
            </a:r>
          </a:p>
          <a:p>
            <a:pPr lvl="1">
              <a:buFont typeface="Wingdings" pitchFamily="2" charset="2"/>
              <a:buChar char="Ø"/>
            </a:pPr>
            <a:r>
              <a:rPr lang="en-US" dirty="0" smtClean="0">
                <a:latin typeface="+mj-lt"/>
              </a:rPr>
              <a:t>What did you do to calm down? </a:t>
            </a:r>
          </a:p>
          <a:p>
            <a:pPr lvl="1">
              <a:buFont typeface="Wingdings" pitchFamily="2" charset="2"/>
              <a:buChar char="Ø"/>
            </a:pPr>
            <a:r>
              <a:rPr lang="en-US" dirty="0" smtClean="0">
                <a:latin typeface="+mj-lt"/>
              </a:rPr>
              <a:t>Have others in your class had similar experiences?</a:t>
            </a:r>
          </a:p>
          <a:p>
            <a:pPr lvl="1">
              <a:buFont typeface="Wingdings" pitchFamily="2" charset="2"/>
              <a:buChar char="Ø"/>
            </a:pPr>
            <a:endParaRPr lang="en-US" dirty="0" smtClean="0">
              <a:latin typeface="+mj-lt"/>
            </a:endParaRPr>
          </a:p>
          <a:p>
            <a:endParaRPr lang="en-US" sz="1200" dirty="0">
              <a:latin typeface="+mj-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a:bodyPr>
          <a:lstStyle/>
          <a:p>
            <a:pPr algn="ctr"/>
            <a:r>
              <a:rPr lang="en-US" sz="3600" b="1" dirty="0" smtClean="0"/>
              <a:t>Regulation Tool: 5-Point Scales</a:t>
            </a:r>
            <a:endParaRPr lang="en-US" sz="3600" b="1" dirty="0"/>
          </a:p>
        </p:txBody>
      </p:sp>
      <p:sp>
        <p:nvSpPr>
          <p:cNvPr id="3" name="Content Placeholder 2"/>
          <p:cNvSpPr>
            <a:spLocks noGrp="1"/>
          </p:cNvSpPr>
          <p:nvPr>
            <p:ph idx="1"/>
          </p:nvPr>
        </p:nvSpPr>
        <p:spPr/>
        <p:txBody>
          <a:bodyPr>
            <a:normAutofit/>
          </a:bodyPr>
          <a:lstStyle/>
          <a:p>
            <a:r>
              <a:rPr lang="en-US" dirty="0" smtClean="0">
                <a:latin typeface="+mj-lt"/>
              </a:rPr>
              <a:t>A 5-Point Regulation Scale is a self-advocacy tool that helps your brain determine what is going on, and then react appropriately for the situation.</a:t>
            </a:r>
          </a:p>
          <a:p>
            <a:endParaRPr lang="en-US" sz="1200" dirty="0" smtClean="0">
              <a:latin typeface="+mj-lt"/>
            </a:endParaRPr>
          </a:p>
          <a:p>
            <a:r>
              <a:rPr lang="en-US" dirty="0" smtClean="0">
                <a:latin typeface="+mj-lt"/>
              </a:rPr>
              <a:t>A 5-Point Regulation Scale helps you advocate around difficult situations that come up every day.</a:t>
            </a:r>
          </a:p>
          <a:p>
            <a:endParaRPr lang="en-US" dirty="0">
              <a:latin typeface="+mj-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838200"/>
          </a:xfrm>
        </p:spPr>
        <p:txBody>
          <a:bodyPr>
            <a:normAutofit fontScale="90000"/>
          </a:bodyPr>
          <a:lstStyle/>
          <a:p>
            <a:pPr algn="ctr"/>
            <a:r>
              <a:rPr lang="en-US" sz="3600" b="1" dirty="0" smtClean="0"/>
              <a:t>Regulation Issues and Self-Advocacy: </a:t>
            </a:r>
            <a:br>
              <a:rPr lang="en-US" sz="3600" b="1" dirty="0" smtClean="0"/>
            </a:br>
            <a:r>
              <a:rPr lang="en-US" sz="3600" b="1" dirty="0" smtClean="0"/>
              <a:t>Key Concepts</a:t>
            </a:r>
            <a:endParaRPr lang="en-US" sz="3600" b="1" dirty="0"/>
          </a:p>
        </p:txBody>
      </p:sp>
      <p:sp>
        <p:nvSpPr>
          <p:cNvPr id="3" name="Content Placeholder 2"/>
          <p:cNvSpPr>
            <a:spLocks noGrp="1"/>
          </p:cNvSpPr>
          <p:nvPr>
            <p:ph idx="1"/>
          </p:nvPr>
        </p:nvSpPr>
        <p:spPr>
          <a:xfrm>
            <a:off x="457200" y="2133600"/>
            <a:ext cx="8229600" cy="3810000"/>
          </a:xfrm>
        </p:spPr>
        <p:txBody>
          <a:bodyPr>
            <a:normAutofit fontScale="92500" lnSpcReduction="10000"/>
          </a:bodyPr>
          <a:lstStyle/>
          <a:p>
            <a:r>
              <a:rPr lang="en-US" dirty="0" smtClean="0">
                <a:latin typeface="+mj-lt"/>
              </a:rPr>
              <a:t>Regulation issues can make it easy to over-react or under-react to emotions and physical states.</a:t>
            </a:r>
          </a:p>
          <a:p>
            <a:pPr>
              <a:buNone/>
            </a:pPr>
            <a:endParaRPr lang="en-US" sz="1200" dirty="0" smtClean="0">
              <a:latin typeface="+mj-lt"/>
            </a:endParaRPr>
          </a:p>
          <a:p>
            <a:r>
              <a:rPr lang="en-US" dirty="0" smtClean="0">
                <a:latin typeface="+mj-lt"/>
              </a:rPr>
              <a:t>Good regulation of your emotions is part of self-advocacy.</a:t>
            </a:r>
          </a:p>
          <a:p>
            <a:endParaRPr lang="en-US" sz="1200" dirty="0" smtClean="0">
              <a:latin typeface="+mj-lt"/>
            </a:endParaRPr>
          </a:p>
          <a:p>
            <a:r>
              <a:rPr lang="en-US" dirty="0" smtClean="0">
                <a:latin typeface="+mj-lt"/>
              </a:rPr>
              <a:t>Using a 5-Point Regulation Scale can help you adjust your reactions to situations that come up every day.</a:t>
            </a:r>
          </a:p>
          <a:p>
            <a:endParaRPr lang="en-US" sz="1300" dirty="0" smtClean="0">
              <a:latin typeface="+mj-lt"/>
            </a:endParaRPr>
          </a:p>
          <a:p>
            <a:r>
              <a:rPr lang="en-US" dirty="0" smtClean="0">
                <a:latin typeface="+mj-lt"/>
              </a:rPr>
              <a:t>5-Point scales can also be designed for physical states like hunger; and for social situations, for example indicating appropriate dress from informal to formal occasions.</a:t>
            </a:r>
          </a:p>
          <a:p>
            <a:endParaRPr lang="en-US" dirty="0" smtClean="0">
              <a:latin typeface="+mj-lt"/>
            </a:endParaRPr>
          </a:p>
          <a:p>
            <a:endParaRPr lang="en-US" dirty="0" smtClean="0">
              <a:latin typeface="+mj-lt"/>
            </a:endParaRPr>
          </a:p>
          <a:p>
            <a:endParaRPr lang="en-US" sz="1200" dirty="0" smtClean="0">
              <a:latin typeface="+mj-lt"/>
            </a:endParaRPr>
          </a:p>
          <a:p>
            <a:endParaRPr lang="en-US" sz="1200" dirty="0" smtClean="0">
              <a:latin typeface="+mj-lt"/>
            </a:endParaRPr>
          </a:p>
          <a:p>
            <a:endParaRPr lang="en-US" sz="1200" dirty="0" smtClean="0">
              <a:latin typeface="+mj-lt"/>
            </a:endParaRPr>
          </a:p>
          <a:p>
            <a:endParaRPr lang="en-US" dirty="0" smtClean="0">
              <a:latin typeface="+mj-lt"/>
            </a:endParaRPr>
          </a:p>
          <a:p>
            <a:endParaRPr lang="en-US" dirty="0">
              <a:latin typeface="+mj-l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611</TotalTime>
  <Words>639</Words>
  <Application>Microsoft Macintosh PowerPoint</Application>
  <PresentationFormat>On-screen Show (4:3)</PresentationFormat>
  <Paragraphs>93</Paragraphs>
  <Slides>11</Slides>
  <Notes>7</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Flow</vt:lpstr>
      <vt:lpstr>PowerPoint Presentation</vt:lpstr>
      <vt:lpstr>Keeping It Real</vt:lpstr>
      <vt:lpstr>Regulation Issues: Definition</vt:lpstr>
      <vt:lpstr>The Regulation Process</vt:lpstr>
      <vt:lpstr>Regulation Issues</vt:lpstr>
      <vt:lpstr>Social Narrative: Regulation - Upset</vt:lpstr>
      <vt:lpstr>Exploration: Regulation Issues</vt:lpstr>
      <vt:lpstr>Regulation Tool: 5-Point Scales</vt:lpstr>
      <vt:lpstr>Regulation Issues and Self-Advocacy:  Key Concepts</vt:lpstr>
      <vt:lpstr>Scales for Emotions: Anxiety In Math Class</vt:lpstr>
      <vt:lpstr>Enrichment Activities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ASD Nest Keeping It Real</dc:title>
  <dc:creator>Owner</dc:creator>
  <cp:lastModifiedBy>Aaron Lanou</cp:lastModifiedBy>
  <cp:revision>44</cp:revision>
  <dcterms:created xsi:type="dcterms:W3CDTF">2012-10-24T01:29:15Z</dcterms:created>
  <dcterms:modified xsi:type="dcterms:W3CDTF">2013-09-04T20:18:01Z</dcterms:modified>
</cp:coreProperties>
</file>